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anva Sans Bold" charset="1" panose="020B08030305010401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1.jpeg" Type="http://schemas.openxmlformats.org/officeDocument/2006/relationships/imag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24.png" Type="http://schemas.openxmlformats.org/officeDocument/2006/relationships/image"/><Relationship Id="rId23" Target="../media/image25.svg" Type="http://schemas.openxmlformats.org/officeDocument/2006/relationships/image"/><Relationship Id="rId24" Target="../media/image26.png" Type="http://schemas.openxmlformats.org/officeDocument/2006/relationships/image"/><Relationship Id="rId25" Target="../media/image27.svg" Type="http://schemas.openxmlformats.org/officeDocument/2006/relationships/image"/><Relationship Id="rId26" Target="../media/image28.png" Type="http://schemas.openxmlformats.org/officeDocument/2006/relationships/image"/><Relationship Id="rId27" Target="../media/image29.svg" Type="http://schemas.openxmlformats.org/officeDocument/2006/relationships/image"/><Relationship Id="rId28" Target="../media/image30.png" Type="http://schemas.openxmlformats.org/officeDocument/2006/relationships/image"/><Relationship Id="rId29" Target="../media/image31.svg" Type="http://schemas.openxmlformats.org/officeDocument/2006/relationships/image"/><Relationship Id="rId3" Target="../media/image2.png" Type="http://schemas.openxmlformats.org/officeDocument/2006/relationships/image"/><Relationship Id="rId30" Target="../media/image32.png" Type="http://schemas.openxmlformats.org/officeDocument/2006/relationships/image"/><Relationship Id="rId31" Target="../media/image33.svg" Type="http://schemas.openxmlformats.org/officeDocument/2006/relationships/image"/><Relationship Id="rId32" Target="../media/image34.png" Type="http://schemas.openxmlformats.org/officeDocument/2006/relationships/image"/><Relationship Id="rId33" Target="../media/image35.svg" Type="http://schemas.openxmlformats.org/officeDocument/2006/relationships/image"/><Relationship Id="rId34" Target="../media/image36.png" Type="http://schemas.openxmlformats.org/officeDocument/2006/relationships/image"/><Relationship Id="rId35" Target="../media/image37.svg" Type="http://schemas.openxmlformats.org/officeDocument/2006/relationships/image"/><Relationship Id="rId36" Target="../media/image38.png" Type="http://schemas.openxmlformats.org/officeDocument/2006/relationships/image"/><Relationship Id="rId37" Target="../media/image3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image48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Relationship Id="rId8" Target="../media/image45.jpe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184091"/>
            <a:chOff x="0" y="0"/>
            <a:chExt cx="24384000" cy="24245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086398"/>
            </a:xfrm>
            <a:custGeom>
              <a:avLst/>
              <a:gdLst/>
              <a:ahLst/>
              <a:cxnLst/>
              <a:rect r="r" b="b" t="t" l="l"/>
              <a:pathLst>
                <a:path h="2408639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086398"/>
                  </a:lnTo>
                  <a:lnTo>
                    <a:pt x="0" y="2408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029" r="0" b="-2402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4245455"/>
            </a:xfrm>
            <a:custGeom>
              <a:avLst/>
              <a:gdLst/>
              <a:ahLst/>
              <a:cxnLst/>
              <a:rect r="r" b="b" t="t" l="l"/>
              <a:pathLst>
                <a:path h="242454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45455"/>
                  </a:lnTo>
                  <a:lnTo>
                    <a:pt x="0" y="24245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</a:blip>
              <a:stretch>
                <a:fillRect l="0" t="-285" r="0" b="-28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97640" y="1411852"/>
            <a:ext cx="4451994" cy="5569534"/>
            <a:chOff x="0" y="0"/>
            <a:chExt cx="5935992" cy="742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327" y="3944941"/>
              <a:ext cx="1677094" cy="3413114"/>
            </a:xfrm>
            <a:custGeom>
              <a:avLst/>
              <a:gdLst/>
              <a:ahLst/>
              <a:cxnLst/>
              <a:rect r="r" b="b" t="t" l="l"/>
              <a:pathLst>
                <a:path h="3413114" w="1677094">
                  <a:moveTo>
                    <a:pt x="0" y="0"/>
                  </a:moveTo>
                  <a:lnTo>
                    <a:pt x="1677094" y="0"/>
                  </a:lnTo>
                  <a:lnTo>
                    <a:pt x="1677094" y="3413113"/>
                  </a:lnTo>
                  <a:lnTo>
                    <a:pt x="0" y="3413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7297" t="-103054" r="-300161" b="-18781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74038" y="3997818"/>
              <a:ext cx="1684466" cy="3428226"/>
            </a:xfrm>
            <a:custGeom>
              <a:avLst/>
              <a:gdLst/>
              <a:ahLst/>
              <a:cxnLst/>
              <a:rect r="r" b="b" t="t" l="l"/>
              <a:pathLst>
                <a:path h="3428226" w="1684466">
                  <a:moveTo>
                    <a:pt x="0" y="0"/>
                  </a:moveTo>
                  <a:lnTo>
                    <a:pt x="1684466" y="0"/>
                  </a:lnTo>
                  <a:lnTo>
                    <a:pt x="1684466" y="3428227"/>
                  </a:lnTo>
                  <a:lnTo>
                    <a:pt x="0" y="3428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625" t="-211464" r="-299874" b="-7768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315556" y="3835825"/>
              <a:ext cx="1620436" cy="3590220"/>
            </a:xfrm>
            <a:custGeom>
              <a:avLst/>
              <a:gdLst/>
              <a:ahLst/>
              <a:cxnLst/>
              <a:rect r="r" b="b" t="t" l="l"/>
              <a:pathLst>
                <a:path h="3590220" w="1620436">
                  <a:moveTo>
                    <a:pt x="0" y="0"/>
                  </a:moveTo>
                  <a:lnTo>
                    <a:pt x="1620436" y="0"/>
                  </a:lnTo>
                  <a:lnTo>
                    <a:pt x="1620436" y="3590220"/>
                  </a:lnTo>
                  <a:lnTo>
                    <a:pt x="0" y="3590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3115" t="-200504" r="-59987" b="-7108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233166" y="15952"/>
              <a:ext cx="1702826" cy="3465152"/>
            </a:xfrm>
            <a:custGeom>
              <a:avLst/>
              <a:gdLst/>
              <a:ahLst/>
              <a:cxnLst/>
              <a:rect r="r" b="b" t="t" l="l"/>
              <a:pathLst>
                <a:path h="3465152" w="1702826">
                  <a:moveTo>
                    <a:pt x="0" y="0"/>
                  </a:moveTo>
                  <a:lnTo>
                    <a:pt x="1702826" y="0"/>
                  </a:lnTo>
                  <a:lnTo>
                    <a:pt x="1702826" y="3465152"/>
                  </a:lnTo>
                  <a:lnTo>
                    <a:pt x="0" y="3465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95441" t="-100667" r="-45254" b="-18433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22421" cy="3481104"/>
            </a:xfrm>
            <a:custGeom>
              <a:avLst/>
              <a:gdLst/>
              <a:ahLst/>
              <a:cxnLst/>
              <a:rect r="r" b="b" t="t" l="l"/>
              <a:pathLst>
                <a:path h="3481104" w="1722421">
                  <a:moveTo>
                    <a:pt x="0" y="0"/>
                  </a:moveTo>
                  <a:lnTo>
                    <a:pt x="1722421" y="0"/>
                  </a:lnTo>
                  <a:lnTo>
                    <a:pt x="1722421" y="3481104"/>
                  </a:lnTo>
                  <a:lnTo>
                    <a:pt x="0" y="3481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8941" t="-99652" r="-166741" b="-18358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22421" y="15952"/>
              <a:ext cx="2510745" cy="2510745"/>
            </a:xfrm>
            <a:custGeom>
              <a:avLst/>
              <a:gdLst/>
              <a:ahLst/>
              <a:cxnLst/>
              <a:rect r="r" b="b" t="t" l="l"/>
              <a:pathLst>
                <a:path h="2510745" w="2510745">
                  <a:moveTo>
                    <a:pt x="0" y="0"/>
                  </a:moveTo>
                  <a:lnTo>
                    <a:pt x="2510745" y="0"/>
                  </a:lnTo>
                  <a:lnTo>
                    <a:pt x="2510745" y="2510745"/>
                  </a:lnTo>
                  <a:lnTo>
                    <a:pt x="0" y="2510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248669" y="2339356"/>
              <a:ext cx="3535205" cy="346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3"/>
                </a:lnSpc>
                <a:spcBef>
                  <a:spcPct val="0"/>
                </a:spcBef>
              </a:pPr>
              <a:r>
                <a:rPr lang="en-US" b="true" sz="1566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The EarthFinder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10454" y="1411852"/>
            <a:ext cx="6979906" cy="5569534"/>
          </a:xfrm>
          <a:custGeom>
            <a:avLst/>
            <a:gdLst/>
            <a:ahLst/>
            <a:cxnLst/>
            <a:rect r="r" b="b" t="t" l="l"/>
            <a:pathLst>
              <a:path h="5569534" w="6979906">
                <a:moveTo>
                  <a:pt x="0" y="0"/>
                </a:moveTo>
                <a:lnTo>
                  <a:pt x="6979906" y="0"/>
                </a:lnTo>
                <a:lnTo>
                  <a:pt x="6979906" y="5569533"/>
                </a:lnTo>
                <a:lnTo>
                  <a:pt x="0" y="5569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510454" y="7149666"/>
            <a:ext cx="6979906" cy="210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b="true" sz="19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"Our mission is to bring the 17 Sustainable Development Goals (SDGs) into the classroom in a fun and interactive way."</a:t>
            </a:r>
          </a:p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b="true" sz="199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"For this challenge, 'SDGs in the Classroom,' we utilized our skills in technology and education to create an impactful solution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7640" y="7149666"/>
            <a:ext cx="4451994" cy="175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  <a:spcBef>
                <a:spcPct val="0"/>
              </a:spcBef>
            </a:pPr>
            <a:r>
              <a:rPr lang="en-US" b="true" sz="199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are The EarthFinders, a team of passionate individuals dedicated to making education about sustainability accessible and engaging."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8078" y="25023"/>
            <a:ext cx="15711844" cy="117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EarthFinders - SDG In Classroom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184091"/>
            <a:chOff x="0" y="0"/>
            <a:chExt cx="24384000" cy="24245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086398"/>
            </a:xfrm>
            <a:custGeom>
              <a:avLst/>
              <a:gdLst/>
              <a:ahLst/>
              <a:cxnLst/>
              <a:rect r="r" b="b" t="t" l="l"/>
              <a:pathLst>
                <a:path h="2408639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086398"/>
                  </a:lnTo>
                  <a:lnTo>
                    <a:pt x="0" y="2408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029" r="0" b="-2402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4245455"/>
            </a:xfrm>
            <a:custGeom>
              <a:avLst/>
              <a:gdLst/>
              <a:ahLst/>
              <a:cxnLst/>
              <a:rect r="r" b="b" t="t" l="l"/>
              <a:pathLst>
                <a:path h="242454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45455"/>
                  </a:lnTo>
                  <a:lnTo>
                    <a:pt x="0" y="24245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</a:blip>
              <a:stretch>
                <a:fillRect l="0" t="-285" r="0" b="-28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883819" y="373386"/>
            <a:ext cx="10520362" cy="117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Understanding the SDGs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47824"/>
            <a:ext cx="7542141" cy="512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4"/>
              </a:lnSpc>
              <a:spcBef>
                <a:spcPct val="0"/>
              </a:spcBef>
            </a:pPr>
            <a:r>
              <a:rPr lang="en-US" b="true" sz="26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17 Sustainable Development Goals (SDGs) set by the United Nations address global challenges like poverty, inequality, climate change, and more."</a:t>
            </a:r>
          </a:p>
          <a:p>
            <a:pPr algn="ctr">
              <a:lnSpc>
                <a:spcPts val="3684"/>
              </a:lnSpc>
              <a:spcBef>
                <a:spcPct val="0"/>
              </a:spcBef>
            </a:pPr>
            <a:r>
              <a:rPr lang="en-US" b="true" sz="26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"Our focus in this project is to make students aware of these goals and help them understand their significance."</a:t>
            </a:r>
          </a:p>
          <a:p>
            <a:pPr algn="ctr">
              <a:lnSpc>
                <a:spcPts val="3684"/>
              </a:lnSpc>
              <a:spcBef>
                <a:spcPct val="0"/>
              </a:spcBef>
            </a:pPr>
            <a:r>
              <a:rPr lang="en-US" b="true" sz="263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"By integrating the SDGs into the educational curriculum, we empower the next generation to take action and work towards a sustainable future."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567323" y="3164687"/>
            <a:ext cx="6691977" cy="6093613"/>
            <a:chOff x="0" y="0"/>
            <a:chExt cx="8922636" cy="8124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246138" y="0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70" y="0"/>
                  </a:lnTo>
                  <a:lnTo>
                    <a:pt x="1623070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23069" y="1621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623069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23069" y="1623069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246138" y="1623069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70" y="0"/>
                  </a:lnTo>
                  <a:lnTo>
                    <a:pt x="1623070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3246138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70"/>
                  </a:lnTo>
                  <a:lnTo>
                    <a:pt x="0" y="1623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3069" y="3237563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246138" y="3246138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70" y="0"/>
                  </a:lnTo>
                  <a:lnTo>
                    <a:pt x="1623070" y="1623070"/>
                  </a:lnTo>
                  <a:lnTo>
                    <a:pt x="0" y="1623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4869208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23069" y="4869208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246138" y="4869208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70" y="0"/>
                  </a:lnTo>
                  <a:lnTo>
                    <a:pt x="1623070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501749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23069" y="6501749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69" y="0"/>
                  </a:lnTo>
                  <a:lnTo>
                    <a:pt x="1623069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246138" y="6479457"/>
              <a:ext cx="1623069" cy="1623069"/>
            </a:xfrm>
            <a:custGeom>
              <a:avLst/>
              <a:gdLst/>
              <a:ahLst/>
              <a:cxnLst/>
              <a:rect r="r" b="b" t="t" l="l"/>
              <a:pathLst>
                <a:path h="1623069" w="1623069">
                  <a:moveTo>
                    <a:pt x="0" y="0"/>
                  </a:moveTo>
                  <a:lnTo>
                    <a:pt x="1623070" y="0"/>
                  </a:lnTo>
                  <a:lnTo>
                    <a:pt x="1623070" y="1623069"/>
                  </a:lnTo>
                  <a:lnTo>
                    <a:pt x="0" y="16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869208" y="0"/>
              <a:ext cx="4053428" cy="4053428"/>
            </a:xfrm>
            <a:custGeom>
              <a:avLst/>
              <a:gdLst/>
              <a:ahLst/>
              <a:cxnLst/>
              <a:rect r="r" b="b" t="t" l="l"/>
              <a:pathLst>
                <a:path h="4053428" w="4053428">
                  <a:moveTo>
                    <a:pt x="0" y="0"/>
                  </a:moveTo>
                  <a:lnTo>
                    <a:pt x="4053428" y="0"/>
                  </a:lnTo>
                  <a:lnTo>
                    <a:pt x="4053428" y="4053428"/>
                  </a:lnTo>
                  <a:lnTo>
                    <a:pt x="0" y="4053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869208" y="4049098"/>
              <a:ext cx="4053428" cy="4053428"/>
            </a:xfrm>
            <a:custGeom>
              <a:avLst/>
              <a:gdLst/>
              <a:ahLst/>
              <a:cxnLst/>
              <a:rect r="r" b="b" t="t" l="l"/>
              <a:pathLst>
                <a:path h="4053428" w="4053428">
                  <a:moveTo>
                    <a:pt x="0" y="0"/>
                  </a:moveTo>
                  <a:lnTo>
                    <a:pt x="4053428" y="0"/>
                  </a:lnTo>
                  <a:lnTo>
                    <a:pt x="4053428" y="4053428"/>
                  </a:lnTo>
                  <a:lnTo>
                    <a:pt x="0" y="4053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184091"/>
            <a:chOff x="0" y="0"/>
            <a:chExt cx="24384000" cy="24245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086398"/>
            </a:xfrm>
            <a:custGeom>
              <a:avLst/>
              <a:gdLst/>
              <a:ahLst/>
              <a:cxnLst/>
              <a:rect r="r" b="b" t="t" l="l"/>
              <a:pathLst>
                <a:path h="2408639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086398"/>
                  </a:lnTo>
                  <a:lnTo>
                    <a:pt x="0" y="2408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029" r="0" b="-2402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4245455"/>
            </a:xfrm>
            <a:custGeom>
              <a:avLst/>
              <a:gdLst/>
              <a:ahLst/>
              <a:cxnLst/>
              <a:rect r="r" b="b" t="t" l="l"/>
              <a:pathLst>
                <a:path h="242454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45455"/>
                  </a:lnTo>
                  <a:lnTo>
                    <a:pt x="0" y="24245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</a:blip>
              <a:stretch>
                <a:fillRect l="0" t="-285" r="0" b="-28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373847" y="2381195"/>
            <a:ext cx="5885453" cy="3362065"/>
          </a:xfrm>
          <a:custGeom>
            <a:avLst/>
            <a:gdLst/>
            <a:ahLst/>
            <a:cxnLst/>
            <a:rect r="r" b="b" t="t" l="l"/>
            <a:pathLst>
              <a:path h="3362065" w="5885453">
                <a:moveTo>
                  <a:pt x="0" y="0"/>
                </a:moveTo>
                <a:lnTo>
                  <a:pt x="5885453" y="0"/>
                </a:lnTo>
                <a:lnTo>
                  <a:pt x="5885453" y="3362065"/>
                </a:lnTo>
                <a:lnTo>
                  <a:pt x="0" y="3362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29077" y="373380"/>
            <a:ext cx="542984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28773"/>
            <a:ext cx="6568123" cy="440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  <a:spcBef>
                <a:spcPct val="0"/>
              </a:spcBef>
            </a:pPr>
            <a:r>
              <a:rPr lang="en-US" b="true" sz="27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EcoPath is an interactive educational app that brings the SDGs to life for students."</a:t>
            </a:r>
          </a:p>
          <a:p>
            <a:pPr algn="ctr">
              <a:lnSpc>
                <a:spcPts val="3884"/>
              </a:lnSpc>
              <a:spcBef>
                <a:spcPct val="0"/>
              </a:spcBef>
            </a:pPr>
            <a:r>
              <a:rPr lang="en-US" b="true" sz="27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"Through immersive multimedia content, quizzes, Augmented Reality (AR) experiences, and AI-powered tools, students can explore sustainability topics in a fun and meaningful way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16385" y="5994665"/>
            <a:ext cx="5400377" cy="326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5"/>
              </a:lnSpc>
              <a:spcBef>
                <a:spcPct val="0"/>
              </a:spcBef>
            </a:pPr>
            <a:r>
              <a:rPr lang="en-US" b="true" sz="264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makes learning about sustainability engaging and accessible."</a:t>
            </a:r>
          </a:p>
          <a:p>
            <a:pPr algn="ctr">
              <a:lnSpc>
                <a:spcPts val="3705"/>
              </a:lnSpc>
              <a:spcBef>
                <a:spcPct val="0"/>
              </a:spcBef>
            </a:pPr>
            <a:r>
              <a:rPr lang="en-US" b="true" sz="264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"Encourages critical thinking and active participation."</a:t>
            </a:r>
          </a:p>
          <a:p>
            <a:pPr algn="ctr">
              <a:lnSpc>
                <a:spcPts val="3705"/>
              </a:lnSpc>
              <a:spcBef>
                <a:spcPct val="0"/>
              </a:spcBef>
            </a:pPr>
            <a:r>
              <a:rPr lang="en-US" b="true" sz="264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"Empowers students to explore, learn, and act on global issues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184091"/>
            <a:chOff x="0" y="0"/>
            <a:chExt cx="24384000" cy="24245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086398"/>
            </a:xfrm>
            <a:custGeom>
              <a:avLst/>
              <a:gdLst/>
              <a:ahLst/>
              <a:cxnLst/>
              <a:rect r="r" b="b" t="t" l="l"/>
              <a:pathLst>
                <a:path h="2408639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086398"/>
                  </a:lnTo>
                  <a:lnTo>
                    <a:pt x="0" y="2408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029" r="0" b="-2402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4245455"/>
            </a:xfrm>
            <a:custGeom>
              <a:avLst/>
              <a:gdLst/>
              <a:ahLst/>
              <a:cxnLst/>
              <a:rect r="r" b="b" t="t" l="l"/>
              <a:pathLst>
                <a:path h="242454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45455"/>
                  </a:lnTo>
                  <a:lnTo>
                    <a:pt x="0" y="24245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</a:blip>
              <a:stretch>
                <a:fillRect l="0" t="-285" r="0" b="-28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395998" y="3551068"/>
            <a:ext cx="1821648" cy="4048107"/>
          </a:xfrm>
          <a:custGeom>
            <a:avLst/>
            <a:gdLst/>
            <a:ahLst/>
            <a:cxnLst/>
            <a:rect r="r" b="b" t="t" l="l"/>
            <a:pathLst>
              <a:path h="4048107" w="1821648">
                <a:moveTo>
                  <a:pt x="0" y="0"/>
                </a:moveTo>
                <a:lnTo>
                  <a:pt x="1821648" y="0"/>
                </a:lnTo>
                <a:lnTo>
                  <a:pt x="1821648" y="4048107"/>
                </a:lnTo>
                <a:lnTo>
                  <a:pt x="0" y="404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7652" y="3551068"/>
            <a:ext cx="1821648" cy="4048107"/>
          </a:xfrm>
          <a:custGeom>
            <a:avLst/>
            <a:gdLst/>
            <a:ahLst/>
            <a:cxnLst/>
            <a:rect r="r" b="b" t="t" l="l"/>
            <a:pathLst>
              <a:path h="4048107" w="1821648">
                <a:moveTo>
                  <a:pt x="0" y="0"/>
                </a:moveTo>
                <a:lnTo>
                  <a:pt x="1821648" y="0"/>
                </a:lnTo>
                <a:lnTo>
                  <a:pt x="1821648" y="4048107"/>
                </a:lnTo>
                <a:lnTo>
                  <a:pt x="0" y="4048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54344" y="3551068"/>
            <a:ext cx="1821648" cy="4048107"/>
          </a:xfrm>
          <a:custGeom>
            <a:avLst/>
            <a:gdLst/>
            <a:ahLst/>
            <a:cxnLst/>
            <a:rect r="r" b="b" t="t" l="l"/>
            <a:pathLst>
              <a:path h="4048107" w="1821648">
                <a:moveTo>
                  <a:pt x="0" y="0"/>
                </a:moveTo>
                <a:lnTo>
                  <a:pt x="1821648" y="0"/>
                </a:lnTo>
                <a:lnTo>
                  <a:pt x="1821648" y="4048107"/>
                </a:lnTo>
                <a:lnTo>
                  <a:pt x="0" y="4048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12690" y="3551068"/>
            <a:ext cx="1821648" cy="4048107"/>
          </a:xfrm>
          <a:custGeom>
            <a:avLst/>
            <a:gdLst/>
            <a:ahLst/>
            <a:cxnLst/>
            <a:rect r="r" b="b" t="t" l="l"/>
            <a:pathLst>
              <a:path h="4048107" w="1821648">
                <a:moveTo>
                  <a:pt x="0" y="0"/>
                </a:moveTo>
                <a:lnTo>
                  <a:pt x="1821648" y="0"/>
                </a:lnTo>
                <a:lnTo>
                  <a:pt x="1821648" y="4048107"/>
                </a:lnTo>
                <a:lnTo>
                  <a:pt x="0" y="40481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71036" y="3551068"/>
            <a:ext cx="1821648" cy="4048107"/>
          </a:xfrm>
          <a:custGeom>
            <a:avLst/>
            <a:gdLst/>
            <a:ahLst/>
            <a:cxnLst/>
            <a:rect r="r" b="b" t="t" l="l"/>
            <a:pathLst>
              <a:path h="4048107" w="1821648">
                <a:moveTo>
                  <a:pt x="0" y="0"/>
                </a:moveTo>
                <a:lnTo>
                  <a:pt x="1821648" y="0"/>
                </a:lnTo>
                <a:lnTo>
                  <a:pt x="1821648" y="4048107"/>
                </a:lnTo>
                <a:lnTo>
                  <a:pt x="0" y="40481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29382" y="3551068"/>
            <a:ext cx="1821648" cy="4048107"/>
          </a:xfrm>
          <a:custGeom>
            <a:avLst/>
            <a:gdLst/>
            <a:ahLst/>
            <a:cxnLst/>
            <a:rect r="r" b="b" t="t" l="l"/>
            <a:pathLst>
              <a:path h="4048107" w="1821648">
                <a:moveTo>
                  <a:pt x="0" y="0"/>
                </a:moveTo>
                <a:lnTo>
                  <a:pt x="1821648" y="0"/>
                </a:lnTo>
                <a:lnTo>
                  <a:pt x="1821648" y="4048107"/>
                </a:lnTo>
                <a:lnTo>
                  <a:pt x="0" y="40481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91722" y="3551068"/>
            <a:ext cx="1821648" cy="4048107"/>
          </a:xfrm>
          <a:custGeom>
            <a:avLst/>
            <a:gdLst/>
            <a:ahLst/>
            <a:cxnLst/>
            <a:rect r="r" b="b" t="t" l="l"/>
            <a:pathLst>
              <a:path h="4048107" w="1821648">
                <a:moveTo>
                  <a:pt x="0" y="0"/>
                </a:moveTo>
                <a:lnTo>
                  <a:pt x="1821649" y="0"/>
                </a:lnTo>
                <a:lnTo>
                  <a:pt x="1821649" y="4048107"/>
                </a:lnTo>
                <a:lnTo>
                  <a:pt x="0" y="4048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551068"/>
            <a:ext cx="1821648" cy="4048107"/>
          </a:xfrm>
          <a:custGeom>
            <a:avLst/>
            <a:gdLst/>
            <a:ahLst/>
            <a:cxnLst/>
            <a:rect r="r" b="b" t="t" l="l"/>
            <a:pathLst>
              <a:path h="4048107" w="1821648">
                <a:moveTo>
                  <a:pt x="0" y="0"/>
                </a:moveTo>
                <a:lnTo>
                  <a:pt x="1821648" y="0"/>
                </a:lnTo>
                <a:lnTo>
                  <a:pt x="1821648" y="4048107"/>
                </a:lnTo>
                <a:lnTo>
                  <a:pt x="0" y="40481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63020" y="373386"/>
            <a:ext cx="9961959" cy="117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Inside the EcoPath App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63658"/>
            <a:ext cx="16230600" cy="91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b="true" sz="263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Explore EcoPath's easy-to-navigate interface and engaging features."</a:t>
            </a:r>
          </a:p>
          <a:p>
            <a:pPr algn="ctr">
              <a:lnSpc>
                <a:spcPts val="3682"/>
              </a:lnSpc>
              <a:spcBef>
                <a:spcPct val="0"/>
              </a:spcBef>
            </a:pPr>
            <a:r>
              <a:rPr lang="en-US" b="true" sz="263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"The app is designed to make learning about SDGs simple, interactive, and fun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3150" y="7633682"/>
            <a:ext cx="1032748" cy="57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  <a:spcBef>
                <a:spcPct val="0"/>
              </a:spcBef>
            </a:pPr>
            <a:r>
              <a:rPr lang="en-US" b="true" sz="33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92017" y="7727496"/>
            <a:ext cx="1533049" cy="456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b="true" sz="26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84005" y="7737021"/>
            <a:ext cx="1355169" cy="47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b="true" sz="28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UP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81653" y="7681459"/>
            <a:ext cx="1400413" cy="57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  <a:spcBef>
                <a:spcPct val="0"/>
              </a:spcBef>
            </a:pPr>
            <a:r>
              <a:rPr lang="en-US" b="true" sz="33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Sign 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25016" y="7727496"/>
            <a:ext cx="1136571" cy="522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b="true" sz="30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08181" y="7717971"/>
            <a:ext cx="1313974" cy="5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5"/>
              </a:lnSpc>
              <a:spcBef>
                <a:spcPct val="0"/>
              </a:spcBef>
            </a:pPr>
            <a:r>
              <a:rPr lang="en-US" b="true" sz="32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Goal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49835" y="7717971"/>
            <a:ext cx="1313974" cy="5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5"/>
              </a:lnSpc>
              <a:spcBef>
                <a:spcPct val="0"/>
              </a:spcBef>
            </a:pPr>
            <a:r>
              <a:rPr lang="en-US" b="true" sz="32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Goal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47461" y="7717971"/>
            <a:ext cx="1002030" cy="5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5"/>
              </a:lnSpc>
              <a:spcBef>
                <a:spcPct val="0"/>
              </a:spcBef>
            </a:pPr>
            <a:r>
              <a:rPr lang="en-US" b="true" sz="32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184091"/>
            <a:chOff x="0" y="0"/>
            <a:chExt cx="24384000" cy="24245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086398"/>
            </a:xfrm>
            <a:custGeom>
              <a:avLst/>
              <a:gdLst/>
              <a:ahLst/>
              <a:cxnLst/>
              <a:rect r="r" b="b" t="t" l="l"/>
              <a:pathLst>
                <a:path h="2408639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086398"/>
                  </a:lnTo>
                  <a:lnTo>
                    <a:pt x="0" y="2408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029" r="0" b="-2402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4245455"/>
            </a:xfrm>
            <a:custGeom>
              <a:avLst/>
              <a:gdLst/>
              <a:ahLst/>
              <a:cxnLst/>
              <a:rect r="r" b="b" t="t" l="l"/>
              <a:pathLst>
                <a:path h="242454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45455"/>
                  </a:lnTo>
                  <a:lnTo>
                    <a:pt x="0" y="24245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</a:blip>
              <a:stretch>
                <a:fillRect l="0" t="-285" r="0" b="-28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159930" y="3988743"/>
            <a:ext cx="4099370" cy="4114800"/>
          </a:xfrm>
          <a:custGeom>
            <a:avLst/>
            <a:gdLst/>
            <a:ahLst/>
            <a:cxnLst/>
            <a:rect r="r" b="b" t="t" l="l"/>
            <a:pathLst>
              <a:path h="4114800" w="4099370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988743"/>
            <a:ext cx="3911847" cy="4027642"/>
          </a:xfrm>
          <a:custGeom>
            <a:avLst/>
            <a:gdLst/>
            <a:ahLst/>
            <a:cxnLst/>
            <a:rect r="r" b="b" t="t" l="l"/>
            <a:pathLst>
              <a:path h="4027642" w="3911847">
                <a:moveTo>
                  <a:pt x="0" y="0"/>
                </a:moveTo>
                <a:lnTo>
                  <a:pt x="3911847" y="0"/>
                </a:lnTo>
                <a:lnTo>
                  <a:pt x="3911847" y="4027642"/>
                </a:lnTo>
                <a:lnTo>
                  <a:pt x="0" y="4027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39995" y="373380"/>
            <a:ext cx="1360801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Features: QR and 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80754" y="2026853"/>
            <a:ext cx="8126492" cy="5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5"/>
              </a:lnSpc>
              <a:spcBef>
                <a:spcPct val="0"/>
              </a:spcBef>
            </a:pPr>
            <a:r>
              <a:rPr lang="en-US" b="true" sz="32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Bringing Learning to Life with QR and 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2795" y="3068156"/>
            <a:ext cx="1406521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EcoPath takes learning beyond the textbook with its AR and QR code functionalities.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88650" y="5200764"/>
            <a:ext cx="6491746" cy="199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  <a:spcBef>
                <a:spcPct val="0"/>
              </a:spcBef>
            </a:pPr>
            <a:r>
              <a:rPr lang="en-US" b="true" sz="28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 can scan QR codes to experience 3D AR models of global challenges, like melting glaciers or deforestation."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8759190"/>
            <a:ext cx="1828800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feature provides an immersive way for students to visualize and interact with sustainability concepts, making learning more engaging and memorable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184091"/>
            <a:chOff x="0" y="0"/>
            <a:chExt cx="24384000" cy="24245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086398"/>
            </a:xfrm>
            <a:custGeom>
              <a:avLst/>
              <a:gdLst/>
              <a:ahLst/>
              <a:cxnLst/>
              <a:rect r="r" b="b" t="t" l="l"/>
              <a:pathLst>
                <a:path h="2408639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086398"/>
                  </a:lnTo>
                  <a:lnTo>
                    <a:pt x="0" y="2408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029" r="0" b="-2402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4245455"/>
            </a:xfrm>
            <a:custGeom>
              <a:avLst/>
              <a:gdLst/>
              <a:ahLst/>
              <a:cxnLst/>
              <a:rect r="r" b="b" t="t" l="l"/>
              <a:pathLst>
                <a:path h="242454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45455"/>
                  </a:lnTo>
                  <a:lnTo>
                    <a:pt x="0" y="24245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</a:blip>
              <a:stretch>
                <a:fillRect l="0" t="-285" r="0" b="-28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933827"/>
            <a:ext cx="16230600" cy="112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5"/>
              </a:lnSpc>
              <a:spcBef>
                <a:spcPct val="0"/>
              </a:spcBef>
            </a:pPr>
            <a:r>
              <a:rPr lang="en-US" b="true" sz="325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EcoPath integrates an AI-powered search tool, enabling students to explore any SDG-related topic they are curious about.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299936" y="2894599"/>
            <a:ext cx="2766802" cy="6363701"/>
          </a:xfrm>
          <a:custGeom>
            <a:avLst/>
            <a:gdLst/>
            <a:ahLst/>
            <a:cxnLst/>
            <a:rect r="r" b="b" t="t" l="l"/>
            <a:pathLst>
              <a:path h="6363701" w="2766802">
                <a:moveTo>
                  <a:pt x="0" y="0"/>
                </a:moveTo>
                <a:lnTo>
                  <a:pt x="2766802" y="0"/>
                </a:lnTo>
                <a:lnTo>
                  <a:pt x="2766802" y="6363701"/>
                </a:lnTo>
                <a:lnTo>
                  <a:pt x="0" y="6363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70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5997" y="373380"/>
            <a:ext cx="1661600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AI: Personalized and Dynamic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5997" y="3957086"/>
            <a:ext cx="7296434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AI provides personalized, in-depth explanations, suggests additional resources, and simplifies complex concepts in real-time."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"By harnessing the power of AI, EcoPath makes learning more dynamic and tailored to each student's curiosity and pace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184091"/>
            <a:chOff x="0" y="0"/>
            <a:chExt cx="24384000" cy="24245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24086398"/>
            </a:xfrm>
            <a:custGeom>
              <a:avLst/>
              <a:gdLst/>
              <a:ahLst/>
              <a:cxnLst/>
              <a:rect r="r" b="b" t="t" l="l"/>
              <a:pathLst>
                <a:path h="2408639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086398"/>
                  </a:lnTo>
                  <a:lnTo>
                    <a:pt x="0" y="24086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029" r="0" b="-2402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4245455"/>
            </a:xfrm>
            <a:custGeom>
              <a:avLst/>
              <a:gdLst/>
              <a:ahLst/>
              <a:cxnLst/>
              <a:rect r="r" b="b" t="t" l="l"/>
              <a:pathLst>
                <a:path h="2424545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4245455"/>
                  </a:lnTo>
                  <a:lnTo>
                    <a:pt x="0" y="24245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1000"/>
              </a:blip>
              <a:stretch>
                <a:fillRect l="0" t="-285" r="0" b="-28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526171" y="2896318"/>
            <a:ext cx="6733129" cy="4494363"/>
          </a:xfrm>
          <a:custGeom>
            <a:avLst/>
            <a:gdLst/>
            <a:ahLst/>
            <a:cxnLst/>
            <a:rect r="r" b="b" t="t" l="l"/>
            <a:pathLst>
              <a:path h="4494363" w="6733129">
                <a:moveTo>
                  <a:pt x="0" y="0"/>
                </a:moveTo>
                <a:lnTo>
                  <a:pt x="6733129" y="0"/>
                </a:lnTo>
                <a:lnTo>
                  <a:pt x="6733129" y="4494364"/>
                </a:lnTo>
                <a:lnTo>
                  <a:pt x="0" y="4494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67749" y="373380"/>
            <a:ext cx="13352502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b="true" sz="6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 and Success of EcoPath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81430"/>
            <a:ext cx="8987030" cy="667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b="true" sz="303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EcoPath has the potential to revolutionize sustainability education by making it more engaging, interactive, and accessible for students everywhere.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5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empowers both students and teachers, facilitating a deeper understanding of global sustainability challenges.</a:t>
            </a:r>
          </a:p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b="true" sz="303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utilizing AR, AI, and real-time data, EcoPath creates an educational experience that not only informs but also inspires action.</a:t>
            </a:r>
          </a:p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b="true" sz="303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project aims to leave a lasting impact by fostering a new generation of global citizens committed to achieving the SDGs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DAGSrojy3vQ</dc:identifier>
  <dcterms:modified xsi:type="dcterms:W3CDTF">2011-08-01T06:04:30Z</dcterms:modified>
  <cp:revision>1</cp:revision>
  <dc:title>The EarthFinder</dc:title>
</cp:coreProperties>
</file>